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0"/>
  </p:notesMasterIdLst>
  <p:sldIdLst>
    <p:sldId id="256" r:id="rId2"/>
    <p:sldId id="261" r:id="rId3"/>
    <p:sldId id="257" r:id="rId4"/>
    <p:sldId id="262" r:id="rId5"/>
    <p:sldId id="260" r:id="rId6"/>
    <p:sldId id="263" r:id="rId7"/>
    <p:sldId id="264" r:id="rId8"/>
    <p:sldId id="265" r:id="rId9"/>
    <p:sldId id="266" r:id="rId10"/>
    <p:sldId id="267" r:id="rId11"/>
    <p:sldId id="268" r:id="rId12"/>
    <p:sldId id="269" r:id="rId13"/>
    <p:sldId id="259" r:id="rId14"/>
    <p:sldId id="270" r:id="rId15"/>
    <p:sldId id="271" r:id="rId16"/>
    <p:sldId id="273" r:id="rId17"/>
    <p:sldId id="274" r:id="rId18"/>
    <p:sldId id="272"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063"/>
    <p:restoredTop sz="94666"/>
  </p:normalViewPr>
  <p:slideViewPr>
    <p:cSldViewPr snapToGrid="0" snapToObjects="1" showGuides="1">
      <p:cViewPr varScale="1">
        <p:scale>
          <a:sx n="51" d="100"/>
          <a:sy n="51" d="100"/>
        </p:scale>
        <p:origin x="208" y="1472"/>
      </p:cViewPr>
      <p:guideLst>
        <p:guide pos="2880"/>
        <p:guide orient="horz" pos="16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216209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139827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88460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98246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1939800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1114613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8382964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95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2" name="Shape 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r>
              <a:rPr lang="en-US" dirty="0" smtClean="0">
                <a:latin typeface="+mn-lt"/>
              </a:rPr>
              <a:t>How can we represent the longevity and sustainability of digital humanities research projects as a shared responsibility that begins with fundamental project design decisions and data creation strategies, rather than purely an obligation of the library? </a:t>
            </a:r>
          </a:p>
          <a:p>
            <a:pPr lvl="0"/>
            <a:endParaRPr lang="en-US" dirty="0" smtClean="0">
              <a:latin typeface="+mn-lt"/>
            </a:endParaRPr>
          </a:p>
          <a:p>
            <a:pPr lvl="0"/>
            <a:r>
              <a:rPr lang="en-US" dirty="0" smtClean="0">
                <a:latin typeface="+mn-lt"/>
              </a:rPr>
              <a:t>And how can we create a culture of partnership among faculty and student researchers and library staff, in which the challenges of digital curation are understood as shared research challenges rather than functional details of purely “technical” implementation?</a:t>
            </a:r>
          </a:p>
          <a:p>
            <a:pPr lvl="0">
              <a:spcBef>
                <a:spcPts val="0"/>
              </a:spcBef>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898926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33794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358797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26798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10433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913871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grpSp>
        <p:nvGrpSpPr>
          <p:cNvPr id="10" name="Shape 10"/>
          <p:cNvGrpSpPr/>
          <p:nvPr/>
        </p:nvGrpSpPr>
        <p:grpSpPr>
          <a:xfrm>
            <a:off x="4350206" y="4320290"/>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3"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
        <p:nvSpPr>
          <p:cNvPr id="14" name="Shape 14"/>
          <p:cNvSpPr txBox="1">
            <a:spLocks noGrp="1"/>
          </p:cNvSpPr>
          <p:nvPr>
            <p:ph type="ctrTitle"/>
          </p:nvPr>
        </p:nvSpPr>
        <p:spPr>
          <a:xfrm>
            <a:off x="671257" y="990800"/>
            <a:ext cx="7801500" cy="1730100"/>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dirty="0"/>
          </a:p>
        </p:txBody>
      </p:sp>
      <p:sp>
        <p:nvSpPr>
          <p:cNvPr id="15" name="Shape 15"/>
          <p:cNvSpPr txBox="1">
            <a:spLocks noGrp="1"/>
          </p:cNvSpPr>
          <p:nvPr>
            <p:ph type="subTitle" idx="1"/>
          </p:nvPr>
        </p:nvSpPr>
        <p:spPr>
          <a:xfrm>
            <a:off x="671250" y="3174875"/>
            <a:ext cx="78015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16" name="Shape 16"/>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grpSp>
        <p:nvGrpSpPr>
          <p:cNvPr id="9" name="Shape 10"/>
          <p:cNvGrpSpPr/>
          <p:nvPr userDrawn="1"/>
        </p:nvGrpSpPr>
        <p:grpSpPr>
          <a:xfrm>
            <a:off x="4350206" y="647139"/>
            <a:ext cx="443588" cy="105632"/>
            <a:chOff x="4137525" y="2915950"/>
            <a:chExt cx="869100" cy="207000"/>
          </a:xfrm>
        </p:grpSpPr>
        <p:sp>
          <p:nvSpPr>
            <p:cNvPr id="17"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8"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9"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311700" y="1255275"/>
            <a:ext cx="8520600" cy="18906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51" name="Shape 51"/>
          <p:cNvSpPr txBox="1">
            <a:spLocks noGrp="1"/>
          </p:cNvSpPr>
          <p:nvPr>
            <p:ph type="body" idx="1"/>
          </p:nvPr>
        </p:nvSpPr>
        <p:spPr>
          <a:xfrm>
            <a:off x="311700" y="32284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2" name="Shape 52"/>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671250" y="2141250"/>
            <a:ext cx="7852200" cy="8610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9" name="Shape 19"/>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8" name="Shape 2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4" name="Shape 34"/>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5" name="Shape 3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526350"/>
            <a:ext cx="6227100" cy="40908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38" name="Shape 3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1" name="Shape 4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2" name="Shape 42"/>
          <p:cNvSpPr txBox="1">
            <a:spLocks noGrp="1"/>
          </p:cNvSpPr>
          <p:nvPr>
            <p:ph type="title"/>
          </p:nvPr>
        </p:nvSpPr>
        <p:spPr>
          <a:xfrm>
            <a:off x="265500" y="1081400"/>
            <a:ext cx="4045200" cy="1710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3" name="Shape 43"/>
          <p:cNvSpPr txBox="1">
            <a:spLocks noGrp="1"/>
          </p:cNvSpPr>
          <p:nvPr>
            <p:ph type="subTitle" idx="1"/>
          </p:nvPr>
        </p:nvSpPr>
        <p:spPr>
          <a:xfrm>
            <a:off x="265500" y="2845200"/>
            <a:ext cx="4045200" cy="1345500"/>
          </a:xfrm>
          <a:prstGeom prst="rect">
            <a:avLst/>
          </a:prstGeom>
        </p:spPr>
        <p:txBody>
          <a:bodyPr lIns="91425" tIns="91425" rIns="91425" bIns="91425" anchor="t" anchorCtr="0"/>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a:endParaRPr/>
          </a:p>
        </p:txBody>
      </p:sp>
      <p:sp>
        <p:nvSpPr>
          <p:cNvPr id="44" name="Shape 44"/>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5" name="Shape 4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a:endParaRPr/>
          </a:p>
        </p:txBody>
      </p:sp>
      <p:sp>
        <p:nvSpPr>
          <p:cNvPr id="48" name="Shape 4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endParaRPr dirty="0"/>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a:endParaRPr dirty="0"/>
          </a:p>
        </p:txBody>
      </p:sp>
      <p:sp>
        <p:nvSpPr>
          <p:cNvPr id="8" name="Shape 8"/>
          <p:cNvSpPr txBox="1">
            <a:spLocks noGrp="1"/>
          </p:cNvSpPr>
          <p:nvPr>
            <p:ph type="sldNum" idx="12"/>
          </p:nvPr>
        </p:nvSpPr>
        <p:spPr>
          <a:xfrm>
            <a:off x="8490250" y="4681009"/>
            <a:ext cx="548700" cy="393600"/>
          </a:xfrm>
          <a:prstGeom prst="rect">
            <a:avLst/>
          </a:prstGeom>
          <a:noFill/>
          <a:ln>
            <a:noFill/>
          </a:ln>
        </p:spPr>
        <p:txBody>
          <a:bodyPr lIns="91425" tIns="91425" rIns="91425" bIns="91425" anchor="ctr" anchorCtr="0">
            <a:noAutofit/>
          </a:bodyPr>
          <a:lstStyle>
            <a:lvl1pPr>
              <a:defRPr>
                <a:latin typeface="+mj-lt"/>
              </a:defRPr>
            </a:lvl1pPr>
          </a:lstStyle>
          <a:p>
            <a:pPr algn="r"/>
            <a:fld id="{00000000-1234-1234-1234-123412341234}" type="slidenum">
              <a:rPr lang="en" sz="1000" smtClean="0">
                <a:solidFill>
                  <a:schemeClr val="accent3"/>
                </a:solidFill>
                <a:ea typeface="Average"/>
                <a:cs typeface="Average"/>
                <a:sym typeface="Average"/>
              </a:rPr>
              <a:pPr algn="r"/>
              <a:t>‹#›</a:t>
            </a:fld>
            <a:endParaRPr lang="en" sz="1000">
              <a:solidFill>
                <a:schemeClr val="accent3"/>
              </a:solidFill>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j-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8.png"/><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9.png"/><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0.png"/><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1.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124178" y="1212730"/>
            <a:ext cx="8895645" cy="1470379"/>
          </a:xfrm>
          <a:prstGeom prst="rect">
            <a:avLst/>
          </a:prstGeom>
        </p:spPr>
        <p:txBody>
          <a:bodyPr lIns="91425" tIns="91425" rIns="91425" bIns="91425" anchor="b" anchorCtr="0">
            <a:noAutofit/>
          </a:bodyPr>
          <a:lstStyle/>
          <a:p>
            <a:pPr lvl="0" rtl="0">
              <a:spcBef>
                <a:spcPts val="0"/>
              </a:spcBef>
              <a:buNone/>
            </a:pPr>
            <a:r>
              <a:rPr lang="en" sz="4000" dirty="0">
                <a:latin typeface="+mj-lt"/>
              </a:rPr>
              <a:t>Using WordPress to Contextualize and Publish Digital Repository Content</a:t>
            </a:r>
          </a:p>
        </p:txBody>
      </p:sp>
      <p:sp>
        <p:nvSpPr>
          <p:cNvPr id="6" name="Shape 59"/>
          <p:cNvSpPr txBox="1">
            <a:spLocks/>
          </p:cNvSpPr>
          <p:nvPr/>
        </p:nvSpPr>
        <p:spPr>
          <a:xfrm>
            <a:off x="321733" y="2981280"/>
            <a:ext cx="8500534" cy="942622"/>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ct val="100000"/>
              <a:buFont typeface="Oswald"/>
              <a:buNone/>
              <a:defRPr sz="4800" b="0" i="0" u="none" strike="noStrike" cap="none">
                <a:solidFill>
                  <a:schemeClr val="dk1"/>
                </a:solidFill>
                <a:latin typeface="Oswald"/>
                <a:ea typeface="Oswald"/>
                <a:cs typeface="Oswald"/>
                <a:sym typeface="Oswald"/>
              </a:defRPr>
            </a:lvl1pPr>
            <a:lvl2pPr lvl="1" algn="ctr">
              <a:spcBef>
                <a:spcPts val="0"/>
              </a:spcBef>
              <a:buClr>
                <a:schemeClr val="dk1"/>
              </a:buClr>
              <a:buSzPct val="100000"/>
              <a:buFont typeface="Oswald"/>
              <a:buNone/>
              <a:defRPr sz="4800">
                <a:solidFill>
                  <a:schemeClr val="dk1"/>
                </a:solidFill>
                <a:latin typeface="Oswald"/>
                <a:ea typeface="Oswald"/>
                <a:cs typeface="Oswald"/>
                <a:sym typeface="Oswald"/>
              </a:defRPr>
            </a:lvl2pPr>
            <a:lvl3pPr lvl="2" algn="ctr">
              <a:spcBef>
                <a:spcPts val="0"/>
              </a:spcBef>
              <a:buClr>
                <a:schemeClr val="dk1"/>
              </a:buClr>
              <a:buSzPct val="100000"/>
              <a:buFont typeface="Oswald"/>
              <a:buNone/>
              <a:defRPr sz="4800">
                <a:solidFill>
                  <a:schemeClr val="dk1"/>
                </a:solidFill>
                <a:latin typeface="Oswald"/>
                <a:ea typeface="Oswald"/>
                <a:cs typeface="Oswald"/>
                <a:sym typeface="Oswald"/>
              </a:defRPr>
            </a:lvl3pPr>
            <a:lvl4pPr lvl="3" algn="ctr">
              <a:spcBef>
                <a:spcPts val="0"/>
              </a:spcBef>
              <a:buClr>
                <a:schemeClr val="dk1"/>
              </a:buClr>
              <a:buSzPct val="100000"/>
              <a:buFont typeface="Oswald"/>
              <a:buNone/>
              <a:defRPr sz="4800">
                <a:solidFill>
                  <a:schemeClr val="dk1"/>
                </a:solidFill>
                <a:latin typeface="Oswald"/>
                <a:ea typeface="Oswald"/>
                <a:cs typeface="Oswald"/>
                <a:sym typeface="Oswald"/>
              </a:defRPr>
            </a:lvl4pPr>
            <a:lvl5pPr lvl="4" algn="ctr">
              <a:spcBef>
                <a:spcPts val="0"/>
              </a:spcBef>
              <a:buClr>
                <a:schemeClr val="dk1"/>
              </a:buClr>
              <a:buSzPct val="100000"/>
              <a:buFont typeface="Oswald"/>
              <a:buNone/>
              <a:defRPr sz="4800">
                <a:solidFill>
                  <a:schemeClr val="dk1"/>
                </a:solidFill>
                <a:latin typeface="Oswald"/>
                <a:ea typeface="Oswald"/>
                <a:cs typeface="Oswald"/>
                <a:sym typeface="Oswald"/>
              </a:defRPr>
            </a:lvl5pPr>
            <a:lvl6pPr lvl="5" algn="ctr">
              <a:spcBef>
                <a:spcPts val="0"/>
              </a:spcBef>
              <a:buClr>
                <a:schemeClr val="dk1"/>
              </a:buClr>
              <a:buSzPct val="100000"/>
              <a:buFont typeface="Oswald"/>
              <a:buNone/>
              <a:defRPr sz="4800">
                <a:solidFill>
                  <a:schemeClr val="dk1"/>
                </a:solidFill>
                <a:latin typeface="Oswald"/>
                <a:ea typeface="Oswald"/>
                <a:cs typeface="Oswald"/>
                <a:sym typeface="Oswald"/>
              </a:defRPr>
            </a:lvl6pPr>
            <a:lvl7pPr lvl="6" algn="ctr">
              <a:spcBef>
                <a:spcPts val="0"/>
              </a:spcBef>
              <a:buClr>
                <a:schemeClr val="dk1"/>
              </a:buClr>
              <a:buSzPct val="100000"/>
              <a:buFont typeface="Oswald"/>
              <a:buNone/>
              <a:defRPr sz="4800">
                <a:solidFill>
                  <a:schemeClr val="dk1"/>
                </a:solidFill>
                <a:latin typeface="Oswald"/>
                <a:ea typeface="Oswald"/>
                <a:cs typeface="Oswald"/>
                <a:sym typeface="Oswald"/>
              </a:defRPr>
            </a:lvl7pPr>
            <a:lvl8pPr lvl="7" algn="ctr">
              <a:spcBef>
                <a:spcPts val="0"/>
              </a:spcBef>
              <a:buClr>
                <a:schemeClr val="dk1"/>
              </a:buClr>
              <a:buSzPct val="100000"/>
              <a:buFont typeface="Oswald"/>
              <a:buNone/>
              <a:defRPr sz="4800">
                <a:solidFill>
                  <a:schemeClr val="dk1"/>
                </a:solidFill>
                <a:latin typeface="Oswald"/>
                <a:ea typeface="Oswald"/>
                <a:cs typeface="Oswald"/>
                <a:sym typeface="Oswald"/>
              </a:defRPr>
            </a:lvl8pPr>
            <a:lvl9pPr lvl="8" algn="ctr">
              <a:spcBef>
                <a:spcPts val="0"/>
              </a:spcBef>
              <a:buClr>
                <a:schemeClr val="dk1"/>
              </a:buClr>
              <a:buSzPct val="100000"/>
              <a:buFont typeface="Oswald"/>
              <a:buNone/>
              <a:defRPr sz="4800">
                <a:solidFill>
                  <a:schemeClr val="dk1"/>
                </a:solidFill>
                <a:latin typeface="Oswald"/>
                <a:ea typeface="Oswald"/>
                <a:cs typeface="Oswald"/>
                <a:sym typeface="Oswald"/>
              </a:defRPr>
            </a:lvl9pPr>
          </a:lstStyle>
          <a:p>
            <a:pPr algn="l"/>
            <a:r>
              <a:rPr lang="en-US" sz="1600" dirty="0" smtClean="0">
                <a:latin typeface="+mj-lt"/>
              </a:rPr>
              <a:t>Sarah Sweeney</a:t>
            </a:r>
          </a:p>
          <a:p>
            <a:pPr algn="l"/>
            <a:r>
              <a:rPr lang="en-US" sz="1600" dirty="0" smtClean="0">
                <a:latin typeface="+mj-lt"/>
              </a:rPr>
              <a:t>Digital Repository Manager</a:t>
            </a:r>
          </a:p>
          <a:p>
            <a:pPr algn="l"/>
            <a:r>
              <a:rPr lang="en-US" sz="1600" dirty="0" smtClean="0">
                <a:latin typeface="+mj-lt"/>
              </a:rPr>
              <a:t>Northeastern University Libraries, Digital Scholarship </a:t>
            </a:r>
            <a:r>
              <a:rPr lang="en-US" sz="1600" dirty="0" smtClean="0">
                <a:latin typeface="+mj-lt"/>
              </a:rPr>
              <a:t>Group</a:t>
            </a:r>
          </a:p>
          <a:p>
            <a:pPr algn="l"/>
            <a:r>
              <a:rPr lang="en-US" sz="1600" dirty="0" smtClean="0">
                <a:latin typeface="+mj-lt"/>
              </a:rPr>
              <a:t>Boston, Massachusetts</a:t>
            </a:r>
            <a:endParaRPr lang="en" sz="1600" dirty="0">
              <a:latin typeface="+mj-l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Exhibit Tools</a:t>
            </a:r>
            <a:endParaRPr lang="en" dirty="0">
              <a:latin typeface="+mj-lt"/>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36040"/>
          <a:stretch/>
        </p:blipFill>
        <p:spPr>
          <a:xfrm>
            <a:off x="4649490" y="1695450"/>
            <a:ext cx="4269965" cy="2224977"/>
          </a:xfrm>
          <a:prstGeom prst="rect">
            <a:avLst/>
          </a:prstGeom>
          <a:ln w="38100" cap="rnd">
            <a:solidFill>
              <a:schemeClr val="accent1"/>
            </a:solidFill>
          </a:ln>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b="36710"/>
          <a:stretch/>
        </p:blipFill>
        <p:spPr>
          <a:xfrm>
            <a:off x="119230" y="1695450"/>
            <a:ext cx="4375280" cy="2255972"/>
          </a:xfrm>
          <a:prstGeom prst="rect">
            <a:avLst/>
          </a:prstGeom>
          <a:ln w="38100" cap="rnd">
            <a:solidFill>
              <a:schemeClr val="accent1"/>
            </a:solidFill>
          </a:ln>
        </p:spPr>
      </p:pic>
    </p:spTree>
    <p:extLst>
      <p:ext uri="{BB962C8B-B14F-4D97-AF65-F5344CB8AC3E}">
        <p14:creationId xmlns:p14="http://schemas.microsoft.com/office/powerpoint/2010/main" val="5572379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Exhibit Tools</a:t>
            </a:r>
            <a:endParaRPr lang="en" dirty="0">
              <a:latin typeface="+mj-lt"/>
            </a:endParaRP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4027" t="12952" r="2193" b="16237"/>
          <a:stretch/>
        </p:blipFill>
        <p:spPr>
          <a:xfrm>
            <a:off x="6234193" y="380032"/>
            <a:ext cx="2526224" cy="2074087"/>
          </a:xfrm>
          <a:prstGeom prst="rect">
            <a:avLst/>
          </a:prstGeom>
          <a:ln w="38100" cap="rnd">
            <a:solidFill>
              <a:schemeClr val="accent1"/>
            </a:solidFill>
          </a:ln>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t="11400" r="24919" b="38856"/>
          <a:stretch/>
        </p:blipFill>
        <p:spPr>
          <a:xfrm>
            <a:off x="6296188" y="2758697"/>
            <a:ext cx="2367366" cy="2083209"/>
          </a:xfrm>
          <a:prstGeom prst="rect">
            <a:avLst/>
          </a:prstGeom>
          <a:ln w="38100" cap="rnd">
            <a:solidFill>
              <a:schemeClr val="accent1"/>
            </a:solidFill>
          </a:ln>
        </p:spPr>
      </p:pic>
      <p:pic>
        <p:nvPicPr>
          <p:cNvPr id="2" name="Picture 1"/>
          <p:cNvPicPr>
            <a:picLocks noChangeAspect="1"/>
          </p:cNvPicPr>
          <p:nvPr/>
        </p:nvPicPr>
        <p:blipFill rotWithShape="1">
          <a:blip r:embed="rId5">
            <a:extLst>
              <a:ext uri="{28A0092B-C50C-407E-A947-70E740481C1C}">
                <a14:useLocalDpi xmlns:a14="http://schemas.microsoft.com/office/drawing/2010/main" val="0"/>
              </a:ext>
            </a:extLst>
          </a:blip>
          <a:srcRect t="16271" b="20452"/>
          <a:stretch/>
        </p:blipFill>
        <p:spPr>
          <a:xfrm>
            <a:off x="339025" y="1464912"/>
            <a:ext cx="5488337" cy="2903016"/>
          </a:xfrm>
          <a:prstGeom prst="rect">
            <a:avLst/>
          </a:prstGeom>
          <a:ln w="38100" cap="rnd">
            <a:solidFill>
              <a:schemeClr val="accent1"/>
            </a:solidFill>
          </a:ln>
        </p:spPr>
      </p:pic>
    </p:spTree>
    <p:extLst>
      <p:ext uri="{BB962C8B-B14F-4D97-AF65-F5344CB8AC3E}">
        <p14:creationId xmlns:p14="http://schemas.microsoft.com/office/powerpoint/2010/main" val="2782895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Workflow</a:t>
            </a:r>
            <a:endParaRPr lang="en" dirty="0">
              <a:latin typeface="+mj-lt"/>
            </a:endParaRPr>
          </a:p>
        </p:txBody>
      </p:sp>
      <p:sp>
        <p:nvSpPr>
          <p:cNvPr id="71" name="Shape 71"/>
          <p:cNvSpPr txBox="1">
            <a:spLocks noGrp="1"/>
          </p:cNvSpPr>
          <p:nvPr>
            <p:ph type="body" idx="1"/>
          </p:nvPr>
        </p:nvSpPr>
        <p:spPr>
          <a:xfrm>
            <a:off x="311700" y="1200150"/>
            <a:ext cx="4020457" cy="3416400"/>
          </a:xfrm>
          <a:prstGeom prst="rect">
            <a:avLst/>
          </a:prstGeom>
          <a:noFill/>
        </p:spPr>
        <p:txBody>
          <a:bodyPr lIns="91425" tIns="91425" rIns="91425" bIns="91425" anchor="t" anchorCtr="0">
            <a:noAutofit/>
          </a:bodyPr>
          <a:lstStyle/>
          <a:p>
            <a:pPr lvl="0" algn="ctr">
              <a:spcAft>
                <a:spcPts val="1200"/>
              </a:spcAft>
            </a:pPr>
            <a:r>
              <a:rPr lang="en-US" dirty="0" smtClean="0">
                <a:latin typeface="+mn-lt"/>
              </a:rPr>
              <a:t>All DSG Projects Must:</a:t>
            </a:r>
          </a:p>
          <a:p>
            <a:pPr marL="285750" lvl="0" indent="-285750">
              <a:spcAft>
                <a:spcPts val="1200"/>
              </a:spcAft>
              <a:buFont typeface="Arial" charset="0"/>
              <a:buChar char="•"/>
            </a:pPr>
            <a:r>
              <a:rPr lang="en-US" dirty="0" smtClean="0">
                <a:latin typeface="+mn-lt"/>
              </a:rPr>
              <a:t>Submit </a:t>
            </a:r>
            <a:r>
              <a:rPr lang="en-US" dirty="0">
                <a:latin typeface="+mn-lt"/>
              </a:rPr>
              <a:t>a project </a:t>
            </a:r>
            <a:r>
              <a:rPr lang="en-US" dirty="0" smtClean="0">
                <a:latin typeface="+mn-lt"/>
              </a:rPr>
              <a:t>proposal</a:t>
            </a:r>
          </a:p>
          <a:p>
            <a:pPr marL="285750" lvl="0" indent="-285750">
              <a:spcAft>
                <a:spcPts val="1200"/>
              </a:spcAft>
              <a:buFont typeface="Arial" charset="0"/>
              <a:buChar char="•"/>
            </a:pPr>
            <a:r>
              <a:rPr lang="en-US" dirty="0" smtClean="0">
                <a:latin typeface="+mn-lt"/>
              </a:rPr>
              <a:t>Participate </a:t>
            </a:r>
            <a:r>
              <a:rPr lang="en-US" dirty="0">
                <a:latin typeface="+mn-lt"/>
              </a:rPr>
              <a:t>in an intake </a:t>
            </a:r>
            <a:r>
              <a:rPr lang="en-US" dirty="0" smtClean="0">
                <a:latin typeface="+mn-lt"/>
              </a:rPr>
              <a:t>interview</a:t>
            </a:r>
          </a:p>
          <a:p>
            <a:pPr marL="285750" lvl="0" indent="-285750">
              <a:spcAft>
                <a:spcPts val="1200"/>
              </a:spcAft>
              <a:buFont typeface="Arial" charset="0"/>
              <a:buChar char="•"/>
            </a:pPr>
            <a:r>
              <a:rPr lang="en-US" dirty="0">
                <a:latin typeface="+mn-lt"/>
              </a:rPr>
              <a:t>W</a:t>
            </a:r>
            <a:r>
              <a:rPr lang="en-US" dirty="0" smtClean="0">
                <a:latin typeface="+mn-lt"/>
              </a:rPr>
              <a:t>rite </a:t>
            </a:r>
            <a:r>
              <a:rPr lang="en-US" dirty="0">
                <a:latin typeface="+mn-lt"/>
              </a:rPr>
              <a:t>a data management </a:t>
            </a:r>
            <a:r>
              <a:rPr lang="en-US" dirty="0" smtClean="0">
                <a:latin typeface="+mn-lt"/>
              </a:rPr>
              <a:t>plan</a:t>
            </a:r>
          </a:p>
          <a:p>
            <a:pPr marL="285750" lvl="0" indent="-285750">
              <a:spcAft>
                <a:spcPts val="1200"/>
              </a:spcAft>
              <a:buFont typeface="Arial" charset="0"/>
              <a:buChar char="•"/>
            </a:pPr>
            <a:r>
              <a:rPr lang="en-US" dirty="0" smtClean="0">
                <a:latin typeface="+mn-lt"/>
              </a:rPr>
              <a:t>Participate </a:t>
            </a:r>
            <a:r>
              <a:rPr lang="en-US" dirty="0">
                <a:latin typeface="+mn-lt"/>
              </a:rPr>
              <a:t>in an annual check-in meeting. </a:t>
            </a:r>
            <a:endParaRPr dirty="0">
              <a:latin typeface="+mn-lt"/>
            </a:endParaRPr>
          </a:p>
        </p:txBody>
      </p:sp>
      <p:sp>
        <p:nvSpPr>
          <p:cNvPr id="4" name="Oval 3"/>
          <p:cNvSpPr/>
          <p:nvPr/>
        </p:nvSpPr>
        <p:spPr>
          <a:xfrm>
            <a:off x="5381144" y="480445"/>
            <a:ext cx="1828800" cy="1828800"/>
          </a:xfrm>
          <a:prstGeom prst="ellipse">
            <a:avLst/>
          </a:prstGeom>
          <a:noFill/>
          <a:ln w="127000">
            <a:solidFill>
              <a:schemeClr val="accent5"/>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5771408" y="4258337"/>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mtClean="0"/>
              <a:t>Project Proposal</a:t>
            </a:r>
            <a:endParaRPr lang="en-US" dirty="0"/>
          </a:p>
        </p:txBody>
      </p:sp>
      <p:sp>
        <p:nvSpPr>
          <p:cNvPr id="20" name="Rounded Rectangle 19"/>
          <p:cNvSpPr/>
          <p:nvPr/>
        </p:nvSpPr>
        <p:spPr>
          <a:xfrm>
            <a:off x="5786237" y="3085627"/>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Intake Interview</a:t>
            </a:r>
            <a:endParaRPr lang="en-US" dirty="0"/>
          </a:p>
        </p:txBody>
      </p:sp>
      <p:sp>
        <p:nvSpPr>
          <p:cNvPr id="22" name="Rounded Rectangle 21"/>
          <p:cNvSpPr/>
          <p:nvPr/>
        </p:nvSpPr>
        <p:spPr>
          <a:xfrm>
            <a:off x="5448626" y="1898862"/>
            <a:ext cx="1693835"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mtClean="0"/>
              <a:t>Data Management Plan</a:t>
            </a:r>
            <a:endParaRPr lang="en-US" dirty="0"/>
          </a:p>
        </p:txBody>
      </p:sp>
      <p:sp>
        <p:nvSpPr>
          <p:cNvPr id="23" name="Rounded Rectangle 22"/>
          <p:cNvSpPr/>
          <p:nvPr/>
        </p:nvSpPr>
        <p:spPr>
          <a:xfrm>
            <a:off x="5776351" y="260564"/>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Annual Check-in</a:t>
            </a:r>
            <a:endParaRPr lang="en-US" dirty="0"/>
          </a:p>
        </p:txBody>
      </p:sp>
      <p:cxnSp>
        <p:nvCxnSpPr>
          <p:cNvPr id="8" name="Straight Connector 7"/>
          <p:cNvCxnSpPr/>
          <p:nvPr/>
        </p:nvCxnSpPr>
        <p:spPr>
          <a:xfrm flipH="1">
            <a:off x="6285658" y="3697141"/>
            <a:ext cx="6402" cy="556253"/>
          </a:xfrm>
          <a:prstGeom prst="line">
            <a:avLst/>
          </a:prstGeom>
          <a:ln w="63500">
            <a:solidFill>
              <a:schemeClr val="accent5"/>
            </a:solidFill>
            <a:headEnd type="stealth"/>
            <a:tailEnd type="none"/>
          </a:ln>
        </p:spPr>
        <p:style>
          <a:lnRef idx="1">
            <a:schemeClr val="accent5"/>
          </a:lnRef>
          <a:fillRef idx="0">
            <a:schemeClr val="accent5"/>
          </a:fillRef>
          <a:effectRef idx="0">
            <a:schemeClr val="accent5"/>
          </a:effectRef>
          <a:fontRef idx="minor">
            <a:schemeClr val="tx1"/>
          </a:fontRef>
        </p:style>
      </p:cxnSp>
      <p:cxnSp>
        <p:nvCxnSpPr>
          <p:cNvPr id="12" name="Straight Connector 11"/>
          <p:cNvCxnSpPr/>
          <p:nvPr/>
        </p:nvCxnSpPr>
        <p:spPr>
          <a:xfrm>
            <a:off x="6304606" y="2507932"/>
            <a:ext cx="0" cy="568273"/>
          </a:xfrm>
          <a:prstGeom prst="line">
            <a:avLst/>
          </a:prstGeom>
          <a:ln w="63500">
            <a:solidFill>
              <a:schemeClr val="accent5"/>
            </a:solidFill>
            <a:headEnd type="stealth"/>
            <a:tailEnd type="none"/>
          </a:ln>
        </p:spPr>
        <p:style>
          <a:lnRef idx="1">
            <a:schemeClr val="accent5"/>
          </a:lnRef>
          <a:fillRef idx="0">
            <a:schemeClr val="accent5"/>
          </a:fillRef>
          <a:effectRef idx="0">
            <a:schemeClr val="accent5"/>
          </a:effectRef>
          <a:fontRef idx="minor">
            <a:schemeClr val="tx1"/>
          </a:fontRef>
        </p:style>
      </p:cxnSp>
      <p:cxnSp>
        <p:nvCxnSpPr>
          <p:cNvPr id="14" name="Straight Connector 13"/>
          <p:cNvCxnSpPr/>
          <p:nvPr/>
        </p:nvCxnSpPr>
        <p:spPr>
          <a:xfrm>
            <a:off x="5382351" y="1142616"/>
            <a:ext cx="5068" cy="375099"/>
          </a:xfrm>
          <a:prstGeom prst="line">
            <a:avLst/>
          </a:prstGeom>
          <a:ln w="79375">
            <a:solidFill>
              <a:schemeClr val="accent5"/>
            </a:solidFill>
            <a:headEnd type="stealth" w="lg" len="lg"/>
            <a:tailEnd type="none"/>
          </a:ln>
        </p:spPr>
        <p:style>
          <a:lnRef idx="1">
            <a:schemeClr val="accent5"/>
          </a:lnRef>
          <a:fillRef idx="0">
            <a:schemeClr val="accent5"/>
          </a:fillRef>
          <a:effectRef idx="0">
            <a:schemeClr val="accent5"/>
          </a:effectRef>
          <a:fontRef idx="minor">
            <a:schemeClr val="tx1"/>
          </a:fontRef>
        </p:style>
      </p:cxnSp>
      <p:cxnSp>
        <p:nvCxnSpPr>
          <p:cNvPr id="24" name="Straight Connector 23"/>
          <p:cNvCxnSpPr/>
          <p:nvPr/>
        </p:nvCxnSpPr>
        <p:spPr>
          <a:xfrm flipV="1">
            <a:off x="7203296" y="1385740"/>
            <a:ext cx="3497" cy="239214"/>
          </a:xfrm>
          <a:prstGeom prst="line">
            <a:avLst/>
          </a:prstGeom>
          <a:ln w="79375">
            <a:solidFill>
              <a:schemeClr val="accent5"/>
            </a:solidFill>
            <a:headEnd type="stealth" w="lg" len="lg"/>
            <a:tailEnd type="non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9266048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555600"/>
            <a:ext cx="2808000" cy="755700"/>
          </a:xfrm>
          <a:prstGeom prst="rect">
            <a:avLst/>
          </a:prstGeom>
        </p:spPr>
        <p:txBody>
          <a:bodyPr lIns="91425" tIns="91425" rIns="91425" bIns="91425" anchor="b" anchorCtr="0">
            <a:noAutofit/>
          </a:bodyPr>
          <a:lstStyle/>
          <a:p>
            <a:pPr lvl="0">
              <a:spcBef>
                <a:spcPts val="0"/>
              </a:spcBef>
              <a:buNone/>
            </a:pPr>
            <a:r>
              <a:rPr lang="en-US" dirty="0" smtClean="0">
                <a:latin typeface="+mj-lt"/>
              </a:rPr>
              <a:t>CERES Projects</a:t>
            </a:r>
            <a:endParaRPr dirty="0">
              <a:latin typeface="+mj-lt"/>
            </a:endParaRPr>
          </a:p>
        </p:txBody>
      </p:sp>
      <p:sp>
        <p:nvSpPr>
          <p:cNvPr id="77" name="Shape 77"/>
          <p:cNvSpPr txBox="1">
            <a:spLocks noGrp="1"/>
          </p:cNvSpPr>
          <p:nvPr>
            <p:ph type="body" idx="1"/>
          </p:nvPr>
        </p:nvSpPr>
        <p:spPr>
          <a:xfrm>
            <a:off x="311700" y="1389600"/>
            <a:ext cx="2808000" cy="3179400"/>
          </a:xfrm>
          <a:prstGeom prst="rect">
            <a:avLst/>
          </a:prstGeom>
        </p:spPr>
        <p:txBody>
          <a:bodyPr lIns="91425" tIns="91425" rIns="91425" bIns="91425" anchor="t" anchorCtr="0">
            <a:noAutofit/>
          </a:bodyPr>
          <a:lstStyle/>
          <a:p>
            <a:pPr lvl="0">
              <a:spcBef>
                <a:spcPts val="0"/>
              </a:spcBef>
              <a:buNone/>
            </a:pPr>
            <a:r>
              <a:rPr lang="en-US" sz="1800" dirty="0" smtClean="0">
                <a:latin typeface="+mn-lt"/>
              </a:rPr>
              <a:t>Early Black Digital Almanac</a:t>
            </a:r>
          </a:p>
          <a:p>
            <a:pPr lvl="0">
              <a:spcBef>
                <a:spcPts val="0"/>
              </a:spcBef>
              <a:buNone/>
            </a:pPr>
            <a:endParaRPr lang="en-US" dirty="0">
              <a:latin typeface="+mn-lt"/>
            </a:endParaRPr>
          </a:p>
        </p:txBody>
      </p:sp>
      <p:pic>
        <p:nvPicPr>
          <p:cNvPr id="78"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764" t="3013" r="2969" b="33528"/>
          <a:stretch/>
        </p:blipFill>
        <p:spPr>
          <a:xfrm>
            <a:off x="4122550" y="1534332"/>
            <a:ext cx="4215538" cy="265021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555600"/>
            <a:ext cx="2808000" cy="755700"/>
          </a:xfrm>
          <a:prstGeom prst="rect">
            <a:avLst/>
          </a:prstGeom>
        </p:spPr>
        <p:txBody>
          <a:bodyPr lIns="91425" tIns="91425" rIns="91425" bIns="91425" anchor="b" anchorCtr="0">
            <a:noAutofit/>
          </a:bodyPr>
          <a:lstStyle/>
          <a:p>
            <a:pPr lvl="0">
              <a:spcBef>
                <a:spcPts val="0"/>
              </a:spcBef>
              <a:buNone/>
            </a:pPr>
            <a:r>
              <a:rPr lang="en-US" dirty="0" smtClean="0">
                <a:latin typeface="+mj-lt"/>
              </a:rPr>
              <a:t>CERES Projects</a:t>
            </a:r>
            <a:endParaRPr dirty="0">
              <a:latin typeface="+mj-lt"/>
            </a:endParaRPr>
          </a:p>
        </p:txBody>
      </p:sp>
      <p:sp>
        <p:nvSpPr>
          <p:cNvPr id="77" name="Shape 77"/>
          <p:cNvSpPr txBox="1">
            <a:spLocks noGrp="1"/>
          </p:cNvSpPr>
          <p:nvPr>
            <p:ph type="body" idx="1"/>
          </p:nvPr>
        </p:nvSpPr>
        <p:spPr>
          <a:xfrm>
            <a:off x="311700" y="1389600"/>
            <a:ext cx="2808000" cy="3179400"/>
          </a:xfrm>
          <a:prstGeom prst="rect">
            <a:avLst/>
          </a:prstGeom>
        </p:spPr>
        <p:txBody>
          <a:bodyPr lIns="91425" tIns="91425" rIns="91425" bIns="91425" anchor="t" anchorCtr="0">
            <a:noAutofit/>
          </a:bodyPr>
          <a:lstStyle/>
          <a:p>
            <a:pPr lvl="0"/>
            <a:r>
              <a:rPr lang="en-US" sz="1800" dirty="0">
                <a:latin typeface="+mn-lt"/>
              </a:rPr>
              <a:t>A Proud Past: Boston-</a:t>
            </a:r>
            <a:r>
              <a:rPr lang="en-US" sz="1800" dirty="0" err="1">
                <a:latin typeface="+mn-lt"/>
              </a:rPr>
              <a:t>Bouvé</a:t>
            </a:r>
            <a:r>
              <a:rPr lang="en-US" sz="1800" dirty="0">
                <a:latin typeface="+mn-lt"/>
              </a:rPr>
              <a:t> College, 1913-1981</a:t>
            </a:r>
            <a:endParaRPr lang="en-US" dirty="0">
              <a:latin typeface="+mn-lt"/>
            </a:endParaRPr>
          </a:p>
        </p:txBody>
      </p:sp>
      <p:pic>
        <p:nvPicPr>
          <p:cNvPr id="78"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t="6930" b="21055"/>
          <a:stretch/>
        </p:blipFill>
        <p:spPr>
          <a:xfrm>
            <a:off x="4051516" y="1549831"/>
            <a:ext cx="4317569" cy="2567603"/>
          </a:xfrm>
          <a:prstGeom prst="rect">
            <a:avLst/>
          </a:prstGeom>
        </p:spPr>
      </p:pic>
    </p:spTree>
    <p:extLst>
      <p:ext uri="{BB962C8B-B14F-4D97-AF65-F5344CB8AC3E}">
        <p14:creationId xmlns:p14="http://schemas.microsoft.com/office/powerpoint/2010/main" val="20622601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555600"/>
            <a:ext cx="2808000" cy="755700"/>
          </a:xfrm>
          <a:prstGeom prst="rect">
            <a:avLst/>
          </a:prstGeom>
        </p:spPr>
        <p:txBody>
          <a:bodyPr lIns="91425" tIns="91425" rIns="91425" bIns="91425" anchor="b" anchorCtr="0">
            <a:noAutofit/>
          </a:bodyPr>
          <a:lstStyle/>
          <a:p>
            <a:pPr lvl="0">
              <a:spcBef>
                <a:spcPts val="0"/>
              </a:spcBef>
              <a:buNone/>
            </a:pPr>
            <a:r>
              <a:rPr lang="en-US" dirty="0" smtClean="0">
                <a:latin typeface="+mj-lt"/>
              </a:rPr>
              <a:t>CERES Projects</a:t>
            </a:r>
            <a:endParaRPr dirty="0">
              <a:latin typeface="+mj-lt"/>
            </a:endParaRPr>
          </a:p>
        </p:txBody>
      </p:sp>
      <p:sp>
        <p:nvSpPr>
          <p:cNvPr id="77" name="Shape 77"/>
          <p:cNvSpPr txBox="1">
            <a:spLocks noGrp="1"/>
          </p:cNvSpPr>
          <p:nvPr>
            <p:ph type="body" idx="1"/>
          </p:nvPr>
        </p:nvSpPr>
        <p:spPr>
          <a:xfrm>
            <a:off x="311700" y="1389600"/>
            <a:ext cx="2808000" cy="3179400"/>
          </a:xfrm>
          <a:prstGeom prst="rect">
            <a:avLst/>
          </a:prstGeom>
        </p:spPr>
        <p:txBody>
          <a:bodyPr lIns="91425" tIns="91425" rIns="91425" bIns="91425" anchor="t" anchorCtr="0">
            <a:noAutofit/>
          </a:bodyPr>
          <a:lstStyle/>
          <a:p>
            <a:pPr lvl="0"/>
            <a:r>
              <a:rPr lang="en-US" sz="1800" dirty="0">
                <a:latin typeface="+mn-lt"/>
              </a:rPr>
              <a:t>A Proud Past: Boston-</a:t>
            </a:r>
            <a:r>
              <a:rPr lang="en-US" sz="1800" dirty="0" err="1">
                <a:latin typeface="+mn-lt"/>
              </a:rPr>
              <a:t>Bouvé</a:t>
            </a:r>
            <a:r>
              <a:rPr lang="en-US" sz="1800" dirty="0">
                <a:latin typeface="+mn-lt"/>
              </a:rPr>
              <a:t> College, 1913-1981</a:t>
            </a:r>
            <a:endParaRPr lang="en-US" dirty="0">
              <a:latin typeface="+mn-lt"/>
            </a:endParaRPr>
          </a:p>
        </p:txBody>
      </p:sp>
      <p:pic>
        <p:nvPicPr>
          <p:cNvPr id="78"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b="38724"/>
          <a:stretch/>
        </p:blipFill>
        <p:spPr>
          <a:xfrm>
            <a:off x="4106205" y="1518834"/>
            <a:ext cx="4231884" cy="2603715"/>
          </a:xfrm>
          <a:prstGeom prst="rect">
            <a:avLst/>
          </a:prstGeom>
        </p:spPr>
      </p:pic>
    </p:spTree>
    <p:extLst>
      <p:ext uri="{BB962C8B-B14F-4D97-AF65-F5344CB8AC3E}">
        <p14:creationId xmlns:p14="http://schemas.microsoft.com/office/powerpoint/2010/main" val="10188065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Outcomes</a:t>
            </a:r>
            <a:endParaRPr lang="en" dirty="0">
              <a:latin typeface="+mj-lt"/>
            </a:endParaRPr>
          </a:p>
        </p:txBody>
      </p:sp>
      <p:sp>
        <p:nvSpPr>
          <p:cNvPr id="71" name="Shape 71"/>
          <p:cNvSpPr txBox="1">
            <a:spLocks noGrp="1"/>
          </p:cNvSpPr>
          <p:nvPr>
            <p:ph type="body" idx="1"/>
          </p:nvPr>
        </p:nvSpPr>
        <p:spPr>
          <a:xfrm>
            <a:off x="765928" y="1658553"/>
            <a:ext cx="7612144" cy="2036754"/>
          </a:xfrm>
          <a:prstGeom prst="rect">
            <a:avLst/>
          </a:prstGeom>
        </p:spPr>
        <p:txBody>
          <a:bodyPr lIns="91425" tIns="91425" rIns="91425" bIns="91425" anchor="t" anchorCtr="0">
            <a:noAutofit/>
          </a:bodyPr>
          <a:lstStyle/>
          <a:p>
            <a:pPr marL="342900" marR="0" lvl="0" indent="-342900" defTabSz="914400" eaLnBrk="1" fontAlgn="auto" latinLnBrk="0" hangingPunct="1">
              <a:lnSpc>
                <a:spcPct val="100000"/>
              </a:lnSpc>
              <a:spcBef>
                <a:spcPts val="0"/>
              </a:spcBef>
              <a:spcAft>
                <a:spcPts val="2200"/>
              </a:spcAft>
              <a:buClrTx/>
              <a:buSzTx/>
              <a:buFont typeface="+mj-lt"/>
              <a:buNone/>
              <a:tabLst/>
              <a:defRPr/>
            </a:pPr>
            <a:endParaRPr lang="en-US" sz="2800" dirty="0">
              <a:latin typeface="+mn-lt"/>
            </a:endParaRPr>
          </a:p>
        </p:txBody>
      </p:sp>
    </p:spTree>
    <p:extLst>
      <p:ext uri="{BB962C8B-B14F-4D97-AF65-F5344CB8AC3E}">
        <p14:creationId xmlns:p14="http://schemas.microsoft.com/office/powerpoint/2010/main" val="3879171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Next Steps</a:t>
            </a:r>
            <a:endParaRPr lang="en" dirty="0">
              <a:latin typeface="+mj-lt"/>
            </a:endParaRPr>
          </a:p>
        </p:txBody>
      </p:sp>
      <p:sp>
        <p:nvSpPr>
          <p:cNvPr id="71" name="Shape 71"/>
          <p:cNvSpPr txBox="1">
            <a:spLocks noGrp="1"/>
          </p:cNvSpPr>
          <p:nvPr>
            <p:ph type="body" idx="1"/>
          </p:nvPr>
        </p:nvSpPr>
        <p:spPr>
          <a:xfrm>
            <a:off x="765928" y="1658553"/>
            <a:ext cx="7612144" cy="2036754"/>
          </a:xfrm>
          <a:prstGeom prst="rect">
            <a:avLst/>
          </a:prstGeom>
        </p:spPr>
        <p:txBody>
          <a:bodyPr lIns="91425" tIns="91425" rIns="91425" bIns="91425" anchor="t" anchorCtr="0">
            <a:noAutofit/>
          </a:bodyPr>
          <a:lstStyle/>
          <a:p>
            <a:pPr marL="342900" marR="0" lvl="0" indent="-342900" defTabSz="914400" eaLnBrk="1" fontAlgn="auto" latinLnBrk="0" hangingPunct="1">
              <a:lnSpc>
                <a:spcPct val="100000"/>
              </a:lnSpc>
              <a:spcBef>
                <a:spcPts val="0"/>
              </a:spcBef>
              <a:spcAft>
                <a:spcPts val="2200"/>
              </a:spcAft>
              <a:buClrTx/>
              <a:buSzTx/>
              <a:buFont typeface="+mj-lt"/>
              <a:buNone/>
              <a:tabLst/>
              <a:defRPr/>
            </a:pPr>
            <a:endParaRPr lang="en-US" sz="2800" dirty="0">
              <a:latin typeface="+mn-lt"/>
            </a:endParaRPr>
          </a:p>
        </p:txBody>
      </p:sp>
    </p:spTree>
    <p:extLst>
      <p:ext uri="{BB962C8B-B14F-4D97-AF65-F5344CB8AC3E}">
        <p14:creationId xmlns:p14="http://schemas.microsoft.com/office/powerpoint/2010/main" val="12443049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j-lt"/>
              </a:rPr>
              <a:t>Questions?</a:t>
            </a:r>
            <a:endParaRPr lang="en-US" dirty="0">
              <a:latin typeface="+mj-lt"/>
            </a:endParaRPr>
          </a:p>
        </p:txBody>
      </p:sp>
      <p:sp>
        <p:nvSpPr>
          <p:cNvPr id="3" name="Text Placeholder 2"/>
          <p:cNvSpPr>
            <a:spLocks noGrp="1"/>
          </p:cNvSpPr>
          <p:nvPr>
            <p:ph type="body" idx="1"/>
          </p:nvPr>
        </p:nvSpPr>
        <p:spPr/>
        <p:txBody>
          <a:bodyPr/>
          <a:lstStyle/>
          <a:p>
            <a:r>
              <a:rPr lang="en-US" dirty="0" smtClean="0">
                <a:latin typeface="+mn-lt"/>
              </a:rPr>
              <a:t>Resources</a:t>
            </a:r>
            <a:endParaRPr lang="en-US" dirty="0">
              <a:latin typeface="+mn-lt"/>
            </a:endParaRPr>
          </a:p>
        </p:txBody>
      </p:sp>
      <p:sp>
        <p:nvSpPr>
          <p:cNvPr id="4" name="Text Placeholder 3"/>
          <p:cNvSpPr>
            <a:spLocks noGrp="1"/>
          </p:cNvSpPr>
          <p:nvPr>
            <p:ph type="body" idx="2"/>
          </p:nvPr>
        </p:nvSpPr>
        <p:spPr/>
        <p:txBody>
          <a:bodyPr/>
          <a:lstStyle/>
          <a:p>
            <a:r>
              <a:rPr lang="en-US" dirty="0" smtClean="0">
                <a:latin typeface="+mj-lt"/>
              </a:rPr>
              <a:t>Contact</a:t>
            </a:r>
            <a:endParaRPr lang="en-US" dirty="0">
              <a:latin typeface="+mj-lt"/>
            </a:endParaRPr>
          </a:p>
        </p:txBody>
      </p:sp>
    </p:spTree>
    <p:extLst>
      <p:ext uri="{BB962C8B-B14F-4D97-AF65-F5344CB8AC3E}">
        <p14:creationId xmlns:p14="http://schemas.microsoft.com/office/powerpoint/2010/main" val="5088650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Who We Are</a:t>
            </a:r>
            <a:endParaRPr lang="en" dirty="0">
              <a:latin typeface="+mj-l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26575" r="18215" b="8999"/>
          <a:stretch/>
        </p:blipFill>
        <p:spPr>
          <a:xfrm>
            <a:off x="3535051" y="1724657"/>
            <a:ext cx="5401559" cy="3191293"/>
          </a:xfrm>
          <a:prstGeom prst="rect">
            <a:avLst/>
          </a:prstGeom>
        </p:spPr>
      </p:pic>
      <p:sp>
        <p:nvSpPr>
          <p:cNvPr id="71" name="Shape 71"/>
          <p:cNvSpPr txBox="1">
            <a:spLocks noGrp="1"/>
          </p:cNvSpPr>
          <p:nvPr>
            <p:ph type="body" idx="1"/>
          </p:nvPr>
        </p:nvSpPr>
        <p:spPr>
          <a:xfrm>
            <a:off x="311700" y="1152475"/>
            <a:ext cx="8520600" cy="3416400"/>
          </a:xfrm>
          <a:prstGeom prst="rect">
            <a:avLst/>
          </a:prstGeom>
          <a:noFill/>
        </p:spPr>
        <p:txBody>
          <a:bodyPr lIns="91425" tIns="91425" rIns="91425" bIns="91425" anchor="t" anchorCtr="0">
            <a:noAutofit/>
          </a:bodyPr>
          <a:lstStyle/>
          <a:p>
            <a:pPr lvl="0">
              <a:spcAft>
                <a:spcPts val="0"/>
              </a:spcAft>
            </a:pPr>
            <a:r>
              <a:rPr lang="en-US" b="1" i="1" dirty="0" smtClean="0">
                <a:latin typeface="+mn-lt"/>
              </a:rPr>
              <a:t>Northeastern University Libraries, Digital Scholarship Group</a:t>
            </a:r>
          </a:p>
          <a:p>
            <a:pPr lvl="0">
              <a:spcAft>
                <a:spcPts val="0"/>
              </a:spcAft>
            </a:pPr>
            <a:endParaRPr lang="en-US" dirty="0" smtClean="0">
              <a:latin typeface="+mn-lt"/>
            </a:endParaRPr>
          </a:p>
          <a:p>
            <a:pPr lvl="0">
              <a:spcAft>
                <a:spcPts val="0"/>
              </a:spcAft>
            </a:pPr>
            <a:endParaRPr lang="en-US" dirty="0" smtClean="0">
              <a:latin typeface="+mn-lt"/>
            </a:endParaRPr>
          </a:p>
          <a:p>
            <a:pPr marL="285750" lvl="0" indent="-285750">
              <a:spcAft>
                <a:spcPts val="0"/>
              </a:spcAft>
              <a:buFont typeface="Arial" charset="0"/>
              <a:buChar char="•"/>
            </a:pPr>
            <a:r>
              <a:rPr lang="en-US" dirty="0" smtClean="0">
                <a:latin typeface="+mn-lt"/>
              </a:rPr>
              <a:t>Text </a:t>
            </a:r>
            <a:r>
              <a:rPr lang="en-US" dirty="0">
                <a:latin typeface="+mn-lt"/>
              </a:rPr>
              <a:t>analysis and </a:t>
            </a:r>
            <a:r>
              <a:rPr lang="en-US" dirty="0" smtClean="0">
                <a:latin typeface="+mn-lt"/>
              </a:rPr>
              <a:t>encoding</a:t>
            </a:r>
          </a:p>
          <a:p>
            <a:pPr marL="285750" lvl="0" indent="-285750">
              <a:spcAft>
                <a:spcPts val="0"/>
              </a:spcAft>
              <a:buFont typeface="Arial" charset="0"/>
              <a:buChar char="•"/>
            </a:pPr>
            <a:r>
              <a:rPr lang="en-US" dirty="0" smtClean="0">
                <a:latin typeface="+mn-lt"/>
              </a:rPr>
              <a:t>GIS</a:t>
            </a:r>
          </a:p>
          <a:p>
            <a:pPr marL="285750" lvl="0" indent="-285750">
              <a:spcAft>
                <a:spcPts val="0"/>
              </a:spcAft>
              <a:buFont typeface="Arial" charset="0"/>
              <a:buChar char="•"/>
            </a:pPr>
            <a:r>
              <a:rPr lang="en-US" dirty="0" smtClean="0">
                <a:latin typeface="+mn-lt"/>
              </a:rPr>
              <a:t>Data visualization</a:t>
            </a:r>
          </a:p>
          <a:p>
            <a:pPr marL="285750" lvl="0" indent="-285750">
              <a:spcAft>
                <a:spcPts val="0"/>
              </a:spcAft>
              <a:buFont typeface="Arial" charset="0"/>
              <a:buChar char="•"/>
            </a:pPr>
            <a:r>
              <a:rPr lang="en-US" dirty="0">
                <a:latin typeface="+mn-lt"/>
              </a:rPr>
              <a:t>D</a:t>
            </a:r>
            <a:r>
              <a:rPr lang="en-US" dirty="0" smtClean="0">
                <a:latin typeface="+mn-lt"/>
              </a:rPr>
              <a:t>ata management</a:t>
            </a:r>
          </a:p>
          <a:p>
            <a:pPr marL="285750" lvl="0" indent="-285750">
              <a:spcAft>
                <a:spcPts val="0"/>
              </a:spcAft>
              <a:buFont typeface="Arial" charset="0"/>
              <a:buChar char="•"/>
            </a:pPr>
            <a:r>
              <a:rPr lang="en-US" dirty="0">
                <a:latin typeface="+mn-lt"/>
              </a:rPr>
              <a:t>R</a:t>
            </a:r>
            <a:r>
              <a:rPr lang="en-US" dirty="0" smtClean="0">
                <a:latin typeface="+mn-lt"/>
              </a:rPr>
              <a:t>epository services</a:t>
            </a:r>
          </a:p>
          <a:p>
            <a:pPr marL="285750" lvl="0" indent="-285750">
              <a:spcAft>
                <a:spcPts val="0"/>
              </a:spcAft>
              <a:buFont typeface="Arial" charset="0"/>
              <a:buChar char="•"/>
            </a:pPr>
            <a:r>
              <a:rPr lang="en-US" dirty="0" smtClean="0">
                <a:latin typeface="+mn-lt"/>
              </a:rPr>
              <a:t>Copyright guidance</a:t>
            </a:r>
          </a:p>
          <a:p>
            <a:pPr marL="285750" lvl="0" indent="-285750">
              <a:spcAft>
                <a:spcPts val="0"/>
              </a:spcAft>
              <a:buFont typeface="Arial" charset="0"/>
              <a:buChar char="•"/>
            </a:pPr>
            <a:r>
              <a:rPr lang="en-US" dirty="0">
                <a:latin typeface="+mn-lt"/>
              </a:rPr>
              <a:t>S</a:t>
            </a:r>
            <a:r>
              <a:rPr lang="en-US" dirty="0" smtClean="0">
                <a:latin typeface="+mn-lt"/>
              </a:rPr>
              <a:t>emantic </a:t>
            </a:r>
            <a:r>
              <a:rPr lang="en-US" dirty="0">
                <a:latin typeface="+mn-lt"/>
              </a:rPr>
              <a:t>web services</a:t>
            </a:r>
            <a:endParaRPr dirty="0">
              <a:latin typeface="+mn-lt"/>
            </a:endParaRPr>
          </a:p>
        </p:txBody>
      </p:sp>
      <p:grpSp>
        <p:nvGrpSpPr>
          <p:cNvPr id="9" name="Shape 10"/>
          <p:cNvGrpSpPr/>
          <p:nvPr/>
        </p:nvGrpSpPr>
        <p:grpSpPr>
          <a:xfrm>
            <a:off x="1457104" y="1861343"/>
            <a:ext cx="443588" cy="105632"/>
            <a:chOff x="4137525" y="2915950"/>
            <a:chExt cx="869100" cy="207000"/>
          </a:xfrm>
        </p:grpSpPr>
        <p:sp>
          <p:nvSpPr>
            <p:cNvPr id="10"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1"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2"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Tree>
    <p:extLst>
      <p:ext uri="{BB962C8B-B14F-4D97-AF65-F5344CB8AC3E}">
        <p14:creationId xmlns:p14="http://schemas.microsoft.com/office/powerpoint/2010/main" val="6690203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US" dirty="0" smtClean="0">
                <a:latin typeface="+mj-lt"/>
              </a:rPr>
              <a:t>Problem Space</a:t>
            </a:r>
            <a:endParaRPr lang="en" dirty="0">
              <a:latin typeface="+mj-lt"/>
            </a:endParaRPr>
          </a:p>
        </p:txBody>
      </p:sp>
      <p:sp>
        <p:nvSpPr>
          <p:cNvPr id="65" name="Shape 65"/>
          <p:cNvSpPr txBox="1">
            <a:spLocks noGrp="1"/>
          </p:cNvSpPr>
          <p:nvPr>
            <p:ph type="body" idx="1"/>
          </p:nvPr>
        </p:nvSpPr>
        <p:spPr>
          <a:xfrm>
            <a:off x="311700" y="1453182"/>
            <a:ext cx="8520600" cy="2671777"/>
          </a:xfrm>
          <a:prstGeom prst="rect">
            <a:avLst/>
          </a:prstGeom>
        </p:spPr>
        <p:txBody>
          <a:bodyPr lIns="91425" tIns="91425" rIns="91425" bIns="91425" anchor="t" anchorCtr="0">
            <a:noAutofit/>
          </a:bodyPr>
          <a:lstStyle/>
          <a:p>
            <a:pPr lvl="0"/>
            <a:r>
              <a:rPr lang="en-US" sz="2400" dirty="0">
                <a:latin typeface="+mn-lt"/>
              </a:rPr>
              <a:t>How can we represent the longevity and sustainability of </a:t>
            </a:r>
            <a:r>
              <a:rPr lang="en-US" sz="2400" dirty="0" smtClean="0">
                <a:latin typeface="+mn-lt"/>
              </a:rPr>
              <a:t>digital humanities (DH) </a:t>
            </a:r>
            <a:r>
              <a:rPr lang="en-US" sz="2400" dirty="0" smtClean="0">
                <a:latin typeface="+mn-lt"/>
              </a:rPr>
              <a:t>research </a:t>
            </a:r>
            <a:r>
              <a:rPr lang="en-US" sz="2400" dirty="0">
                <a:latin typeface="+mn-lt"/>
              </a:rPr>
              <a:t>projects as a shared </a:t>
            </a:r>
            <a:r>
              <a:rPr lang="en-US" sz="2400" dirty="0" smtClean="0">
                <a:latin typeface="+mn-lt"/>
              </a:rPr>
              <a:t>responsibility? </a:t>
            </a:r>
          </a:p>
          <a:p>
            <a:pPr lvl="0"/>
            <a:endParaRPr lang="en-US" sz="2400" dirty="0" smtClean="0">
              <a:latin typeface="+mn-lt"/>
            </a:endParaRPr>
          </a:p>
          <a:p>
            <a:pPr lvl="0"/>
            <a:r>
              <a:rPr lang="en-US" sz="2400" dirty="0" smtClean="0">
                <a:latin typeface="+mn-lt"/>
              </a:rPr>
              <a:t>How </a:t>
            </a:r>
            <a:r>
              <a:rPr lang="en-US" sz="2400" dirty="0">
                <a:latin typeface="+mn-lt"/>
              </a:rPr>
              <a:t>can we create a culture of </a:t>
            </a:r>
            <a:r>
              <a:rPr lang="en-US" sz="2400" dirty="0" smtClean="0">
                <a:latin typeface="+mn-lt"/>
              </a:rPr>
              <a:t>partnership, </a:t>
            </a:r>
            <a:r>
              <a:rPr lang="en-US" sz="2400" dirty="0">
                <a:latin typeface="+mn-lt"/>
              </a:rPr>
              <a:t>in which the challenges </a:t>
            </a:r>
            <a:r>
              <a:rPr lang="en-US" sz="2400" dirty="0" smtClean="0">
                <a:latin typeface="+mn-lt"/>
              </a:rPr>
              <a:t>are </a:t>
            </a:r>
            <a:r>
              <a:rPr lang="en-US" sz="2400" dirty="0">
                <a:latin typeface="+mn-lt"/>
              </a:rPr>
              <a:t>understood as shared research </a:t>
            </a:r>
            <a:r>
              <a:rPr lang="en-US" sz="2400" dirty="0" smtClean="0">
                <a:latin typeface="+mn-lt"/>
              </a:rPr>
              <a:t>challenges?</a:t>
            </a:r>
            <a:endParaRPr sz="2400" dirty="0">
              <a:latin typeface="+mn-lt"/>
            </a:endParaRPr>
          </a:p>
        </p:txBody>
      </p:sp>
      <p:grpSp>
        <p:nvGrpSpPr>
          <p:cNvPr id="4" name="Shape 10"/>
          <p:cNvGrpSpPr/>
          <p:nvPr/>
        </p:nvGrpSpPr>
        <p:grpSpPr>
          <a:xfrm>
            <a:off x="4350206" y="2730771"/>
            <a:ext cx="443588" cy="105632"/>
            <a:chOff x="4137525" y="2915950"/>
            <a:chExt cx="869100" cy="207000"/>
          </a:xfrm>
        </p:grpSpPr>
        <p:sp>
          <p:nvSpPr>
            <p:cNvPr id="5"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6"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7"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latin typeface="+mj-lt"/>
              </a:rPr>
              <a:t>Our </a:t>
            </a:r>
            <a:r>
              <a:rPr lang="en-US" dirty="0" smtClean="0">
                <a:latin typeface="+mj-lt"/>
              </a:rPr>
              <a:t>Solution</a:t>
            </a:r>
            <a:endParaRPr lang="en" dirty="0">
              <a:latin typeface="+mj-lt"/>
            </a:endParaRPr>
          </a:p>
        </p:txBody>
      </p:sp>
      <p:sp>
        <p:nvSpPr>
          <p:cNvPr id="71" name="Shape 71"/>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lgn="ctr" rtl="0">
              <a:spcBef>
                <a:spcPts val="0"/>
              </a:spcBef>
              <a:buNone/>
            </a:pPr>
            <a:r>
              <a:rPr lang="en-US" sz="2000" dirty="0" smtClean="0">
                <a:latin typeface="+mn-lt"/>
              </a:rPr>
              <a:t>The Community Enhanced Repository for Engaged Scholarship: CERES</a:t>
            </a:r>
            <a:endParaRPr sz="2000" dirty="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15693"/>
          <a:stretch/>
        </p:blipFill>
        <p:spPr>
          <a:xfrm>
            <a:off x="260615" y="1767129"/>
            <a:ext cx="2432304" cy="2288304"/>
          </a:xfrm>
          <a:prstGeom prst="rect">
            <a:avLst/>
          </a:prstGeom>
          <a:ln w="127000" cap="rnd">
            <a:noFill/>
          </a:ln>
          <a:effectLst>
            <a:outerShdw blurRad="50800" dist="76200" dir="10800000" algn="r" rotWithShape="0">
              <a:prstClr val="black">
                <a:alpha val="40000"/>
              </a:prstClr>
            </a:outerShdw>
            <a:reflection blurRad="292100" stA="50000" endA="275" endPos="27000" dist="101600" dir="5400000" sy="-100000" algn="bl" rotWithShape="0"/>
          </a:effectLst>
          <a:scene3d>
            <a:camera prst="orthographicFront">
              <a:rot lat="0" lon="0" rev="300000"/>
            </a:camera>
            <a:lightRig rig="threePt" dir="t"/>
          </a:scene3d>
        </p:spPr>
      </p:pic>
      <p:pic>
        <p:nvPicPr>
          <p:cNvPr id="27" name="Picture 26"/>
          <p:cNvPicPr>
            <a:picLocks noChangeAspect="1"/>
          </p:cNvPicPr>
          <p:nvPr/>
        </p:nvPicPr>
        <p:blipFill rotWithShape="1">
          <a:blip r:embed="rId4">
            <a:extLst>
              <a:ext uri="{28A0092B-C50C-407E-A947-70E740481C1C}">
                <a14:useLocalDpi xmlns:a14="http://schemas.microsoft.com/office/drawing/2010/main" val="0"/>
              </a:ext>
            </a:extLst>
          </a:blip>
          <a:srcRect r="43811" b="25310"/>
          <a:stretch/>
        </p:blipFill>
        <p:spPr>
          <a:xfrm>
            <a:off x="1179196" y="1896453"/>
            <a:ext cx="2769306" cy="228685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6" name="Picture 25"/>
          <p:cNvPicPr>
            <a:picLocks noChangeAspect="1"/>
          </p:cNvPicPr>
          <p:nvPr/>
        </p:nvPicPr>
        <p:blipFill rotWithShape="1">
          <a:blip r:embed="rId5">
            <a:extLst>
              <a:ext uri="{28A0092B-C50C-407E-A947-70E740481C1C}">
                <a14:useLocalDpi xmlns:a14="http://schemas.microsoft.com/office/drawing/2010/main" val="0"/>
              </a:ext>
            </a:extLst>
          </a:blip>
          <a:srcRect t="629" r="40105" b="24368"/>
          <a:stretch/>
        </p:blipFill>
        <p:spPr>
          <a:xfrm>
            <a:off x="2101471" y="2014760"/>
            <a:ext cx="2733862" cy="228600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31" name="Picture 30"/>
          <p:cNvPicPr>
            <a:picLocks noChangeAspect="1"/>
          </p:cNvPicPr>
          <p:nvPr/>
        </p:nvPicPr>
        <p:blipFill rotWithShape="1">
          <a:blip r:embed="rId6">
            <a:extLst>
              <a:ext uri="{28A0092B-C50C-407E-A947-70E740481C1C}">
                <a14:useLocalDpi xmlns:a14="http://schemas.microsoft.com/office/drawing/2010/main" val="0"/>
              </a:ext>
            </a:extLst>
          </a:blip>
          <a:srcRect r="6807" b="18402"/>
          <a:stretch/>
        </p:blipFill>
        <p:spPr>
          <a:xfrm>
            <a:off x="3006596" y="2118076"/>
            <a:ext cx="2760978" cy="2283285"/>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4" name="Picture 23"/>
          <p:cNvPicPr>
            <a:picLocks noChangeAspect="1"/>
          </p:cNvPicPr>
          <p:nvPr/>
        </p:nvPicPr>
        <p:blipFill rotWithShape="1">
          <a:blip r:embed="rId7">
            <a:extLst>
              <a:ext uri="{28A0092B-C50C-407E-A947-70E740481C1C}">
                <a14:useLocalDpi xmlns:a14="http://schemas.microsoft.com/office/drawing/2010/main" val="0"/>
              </a:ext>
            </a:extLst>
          </a:blip>
          <a:srcRect r="22977" b="25615"/>
          <a:stretch/>
        </p:blipFill>
        <p:spPr>
          <a:xfrm>
            <a:off x="3935558" y="2237671"/>
            <a:ext cx="2732666" cy="2283622"/>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3" name="Picture 22"/>
          <p:cNvPicPr>
            <a:picLocks noChangeAspect="1"/>
          </p:cNvPicPr>
          <p:nvPr/>
        </p:nvPicPr>
        <p:blipFill rotWithShape="1">
          <a:blip r:embed="rId8">
            <a:extLst>
              <a:ext uri="{28A0092B-C50C-407E-A947-70E740481C1C}">
                <a14:useLocalDpi xmlns:a14="http://schemas.microsoft.com/office/drawing/2010/main" val="0"/>
              </a:ext>
            </a:extLst>
          </a:blip>
          <a:srcRect l="1439" r="23022" b="21383"/>
          <a:stretch/>
        </p:blipFill>
        <p:spPr>
          <a:xfrm>
            <a:off x="4836087" y="2372421"/>
            <a:ext cx="2818150" cy="2286498"/>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17" name="Picture 16"/>
          <p:cNvPicPr>
            <a:picLocks noChangeAspect="1"/>
          </p:cNvPicPr>
          <p:nvPr/>
        </p:nvPicPr>
        <p:blipFill rotWithShape="1">
          <a:blip r:embed="rId9">
            <a:extLst>
              <a:ext uri="{28A0092B-C50C-407E-A947-70E740481C1C}">
                <a14:useLocalDpi xmlns:a14="http://schemas.microsoft.com/office/drawing/2010/main" val="0"/>
              </a:ext>
            </a:extLst>
          </a:blip>
          <a:srcRect l="3074" t="2479" r="9125" b="20034"/>
          <a:stretch/>
        </p:blipFill>
        <p:spPr>
          <a:xfrm>
            <a:off x="5753297" y="2481647"/>
            <a:ext cx="3099083" cy="2286229"/>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spTree>
    <p:extLst>
      <p:ext uri="{BB962C8B-B14F-4D97-AF65-F5344CB8AC3E}">
        <p14:creationId xmlns:p14="http://schemas.microsoft.com/office/powerpoint/2010/main" val="13098562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Collaborative Development Principles</a:t>
            </a:r>
            <a:endParaRPr lang="en" dirty="0">
              <a:latin typeface="+mj-lt"/>
            </a:endParaRPr>
          </a:p>
        </p:txBody>
      </p:sp>
      <p:sp>
        <p:nvSpPr>
          <p:cNvPr id="71" name="Shape 71"/>
          <p:cNvSpPr txBox="1">
            <a:spLocks noGrp="1"/>
          </p:cNvSpPr>
          <p:nvPr>
            <p:ph type="body" idx="1"/>
          </p:nvPr>
        </p:nvSpPr>
        <p:spPr>
          <a:xfrm>
            <a:off x="765928" y="1658553"/>
            <a:ext cx="7612144" cy="2036754"/>
          </a:xfrm>
          <a:prstGeom prst="rect">
            <a:avLst/>
          </a:prstGeom>
        </p:spPr>
        <p:txBody>
          <a:bodyPr lIns="91425" tIns="91425" rIns="91425" bIns="91425" anchor="t" anchorCtr="0">
            <a:noAutofit/>
          </a:bodyPr>
          <a:lstStyle/>
          <a:p>
            <a:pPr marL="342900" lvl="0" indent="-342900" rtl="0">
              <a:spcBef>
                <a:spcPts val="0"/>
              </a:spcBef>
              <a:spcAft>
                <a:spcPts val="2200"/>
              </a:spcAft>
              <a:buFont typeface="+mj-lt"/>
              <a:buAutoNum type="arabicPeriod"/>
            </a:pPr>
            <a:r>
              <a:rPr lang="en-US" sz="2800" dirty="0" smtClean="0">
                <a:latin typeface="+mn-lt"/>
              </a:rPr>
              <a:t>Support systems, not individual projects.</a:t>
            </a:r>
          </a:p>
          <a:p>
            <a:pPr marL="342900" lvl="0" indent="-342900" rtl="0">
              <a:spcBef>
                <a:spcPts val="0"/>
              </a:spcBef>
              <a:buFont typeface="+mj-lt"/>
              <a:buAutoNum type="arabicPeriod"/>
            </a:pPr>
            <a:r>
              <a:rPr lang="en-US" sz="2800" dirty="0" smtClean="0">
                <a:latin typeface="+mn-lt"/>
              </a:rPr>
              <a:t>Materials should be </a:t>
            </a:r>
            <a:r>
              <a:rPr lang="en-US" sz="2800" dirty="0" err="1" smtClean="0">
                <a:latin typeface="+mn-lt"/>
              </a:rPr>
              <a:t>curatable</a:t>
            </a:r>
            <a:r>
              <a:rPr lang="en-US" sz="2800" dirty="0" smtClean="0">
                <a:latin typeface="+mn-lt"/>
              </a:rPr>
              <a:t> and usable.</a:t>
            </a:r>
          </a:p>
          <a:p>
            <a:pPr marL="342900" lvl="0" indent="-342900" rtl="0">
              <a:spcBef>
                <a:spcPts val="0"/>
              </a:spcBef>
              <a:buFont typeface="+mj-lt"/>
              <a:buAutoNum type="arabicPeriod"/>
            </a:pPr>
            <a:r>
              <a:rPr lang="en-US" sz="2800" dirty="0" smtClean="0">
                <a:latin typeface="+mn-lt"/>
              </a:rPr>
              <a:t>Development is a shared research undertaking.</a:t>
            </a:r>
            <a:endParaRPr lang="en-US" sz="2800" dirty="0">
              <a:latin typeface="+mn-lt"/>
            </a:endParaRPr>
          </a:p>
        </p:txBody>
      </p:sp>
    </p:spTree>
    <p:extLst>
      <p:ext uri="{BB962C8B-B14F-4D97-AF65-F5344CB8AC3E}">
        <p14:creationId xmlns:p14="http://schemas.microsoft.com/office/powerpoint/2010/main" val="12743195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cxnSp>
        <p:nvCxnSpPr>
          <p:cNvPr id="5" name="Straight Arrow Connector 4"/>
          <p:cNvCxnSpPr/>
          <p:nvPr/>
        </p:nvCxnSpPr>
        <p:spPr>
          <a:xfrm flipV="1">
            <a:off x="4569537" y="1786432"/>
            <a:ext cx="0" cy="1197478"/>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1" name="Straight Arrow Connector 20"/>
          <p:cNvCxnSpPr/>
          <p:nvPr/>
        </p:nvCxnSpPr>
        <p:spPr>
          <a:xfrm flipV="1">
            <a:off x="4221488" y="1775843"/>
            <a:ext cx="1083864" cy="1281572"/>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4" name="Straight Arrow Connector 23"/>
          <p:cNvCxnSpPr/>
          <p:nvPr/>
        </p:nvCxnSpPr>
        <p:spPr>
          <a:xfrm flipH="1" flipV="1">
            <a:off x="3833133" y="1782903"/>
            <a:ext cx="1168597" cy="1380429"/>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7" name="Straight Arrow Connector 26"/>
          <p:cNvCxnSpPr>
            <a:stCxn id="13" idx="0"/>
          </p:cNvCxnSpPr>
          <p:nvPr/>
        </p:nvCxnSpPr>
        <p:spPr>
          <a:xfrm flipV="1">
            <a:off x="3650142" y="3237875"/>
            <a:ext cx="4996" cy="783549"/>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32" name="Straight Arrow Connector 31"/>
          <p:cNvCxnSpPr/>
          <p:nvPr/>
        </p:nvCxnSpPr>
        <p:spPr>
          <a:xfrm flipV="1">
            <a:off x="5435221" y="3225383"/>
            <a:ext cx="4996" cy="783549"/>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Design</a:t>
            </a:r>
            <a:endParaRPr lang="en" dirty="0">
              <a:latin typeface="+mj-lt"/>
            </a:endParaRPr>
          </a:p>
        </p:txBody>
      </p:sp>
      <p:sp>
        <p:nvSpPr>
          <p:cNvPr id="2" name="Rectangle 1"/>
          <p:cNvSpPr/>
          <p:nvPr/>
        </p:nvSpPr>
        <p:spPr>
          <a:xfrm>
            <a:off x="4883082" y="4021424"/>
            <a:ext cx="1154242" cy="56962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Data Source</a:t>
            </a:r>
            <a:endParaRPr lang="en-US" dirty="0"/>
          </a:p>
        </p:txBody>
      </p:sp>
      <p:sp>
        <p:nvSpPr>
          <p:cNvPr id="13" name="Rectangle 12"/>
          <p:cNvSpPr/>
          <p:nvPr/>
        </p:nvSpPr>
        <p:spPr>
          <a:xfrm>
            <a:off x="3073021" y="4021424"/>
            <a:ext cx="1154242" cy="56962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Data Source</a:t>
            </a:r>
            <a:endParaRPr lang="en-US" dirty="0"/>
          </a:p>
        </p:txBody>
      </p:sp>
      <p:sp>
        <p:nvSpPr>
          <p:cNvPr id="14" name="Rectangle 13"/>
          <p:cNvSpPr/>
          <p:nvPr/>
        </p:nvSpPr>
        <p:spPr>
          <a:xfrm>
            <a:off x="3085511" y="2653260"/>
            <a:ext cx="2968051" cy="56962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CERES WordPress Plugin</a:t>
            </a:r>
            <a:endParaRPr lang="en-US" dirty="0"/>
          </a:p>
        </p:txBody>
      </p:sp>
      <p:sp>
        <p:nvSpPr>
          <p:cNvPr id="17" name="Rectangle 16"/>
          <p:cNvSpPr/>
          <p:nvPr/>
        </p:nvSpPr>
        <p:spPr>
          <a:xfrm>
            <a:off x="2669535" y="1200150"/>
            <a:ext cx="115424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t>Project Site</a:t>
            </a:r>
            <a:endParaRPr lang="en-US" dirty="0"/>
          </a:p>
        </p:txBody>
      </p:sp>
      <p:sp>
        <p:nvSpPr>
          <p:cNvPr id="18" name="Rectangle 17"/>
          <p:cNvSpPr/>
          <p:nvPr/>
        </p:nvSpPr>
        <p:spPr>
          <a:xfrm>
            <a:off x="3992416" y="1200150"/>
            <a:ext cx="115424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mtClean="0"/>
              <a:t>Project Site</a:t>
            </a:r>
            <a:endParaRPr lang="en-US" dirty="0"/>
          </a:p>
        </p:txBody>
      </p:sp>
      <p:sp>
        <p:nvSpPr>
          <p:cNvPr id="19" name="Rectangle 18"/>
          <p:cNvSpPr/>
          <p:nvPr/>
        </p:nvSpPr>
        <p:spPr>
          <a:xfrm>
            <a:off x="5310302" y="1200150"/>
            <a:ext cx="115424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mtClean="0"/>
              <a:t>Project Site</a:t>
            </a:r>
            <a:endParaRPr lang="en-US" dirty="0"/>
          </a:p>
        </p:txBody>
      </p:sp>
    </p:spTree>
    <p:extLst>
      <p:ext uri="{BB962C8B-B14F-4D97-AF65-F5344CB8AC3E}">
        <p14:creationId xmlns:p14="http://schemas.microsoft.com/office/powerpoint/2010/main" val="19188789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Framework</a:t>
            </a:r>
            <a:endParaRPr lang="en" dirty="0">
              <a:latin typeface="+mj-lt"/>
            </a:endParaRPr>
          </a:p>
        </p:txBody>
      </p:sp>
      <p:pic>
        <p:nvPicPr>
          <p:cNvPr id="20" name="Shape 78" descr="Open Chromebook laptop computer"/>
          <p:cNvPicPr preferRelativeResize="0"/>
          <p:nvPr/>
        </p:nvPicPr>
        <p:blipFill>
          <a:blip r:embed="rId3">
            <a:alphaModFix/>
          </a:blip>
          <a:stretch>
            <a:fillRect/>
          </a:stretch>
        </p:blipFill>
        <p:spPr>
          <a:xfrm>
            <a:off x="707637" y="1068358"/>
            <a:ext cx="7728725" cy="3975751"/>
          </a:xfrm>
          <a:prstGeom prst="rect">
            <a:avLst/>
          </a:prstGeom>
          <a:noFill/>
          <a:ln>
            <a:noFill/>
          </a:ln>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2099" t="2469" r="2099" b="45432"/>
          <a:stretch/>
        </p:blipFill>
        <p:spPr>
          <a:xfrm>
            <a:off x="1573966" y="1200149"/>
            <a:ext cx="5836942" cy="3251929"/>
          </a:xfrm>
          <a:prstGeom prst="rect">
            <a:avLst/>
          </a:prstGeom>
        </p:spPr>
      </p:pic>
    </p:spTree>
    <p:extLst>
      <p:ext uri="{BB962C8B-B14F-4D97-AF65-F5344CB8AC3E}">
        <p14:creationId xmlns:p14="http://schemas.microsoft.com/office/powerpoint/2010/main" val="675015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Framework</a:t>
            </a:r>
            <a:endParaRPr lang="en" dirty="0">
              <a:latin typeface="+mj-lt"/>
            </a:endParaRPr>
          </a:p>
        </p:txBody>
      </p:sp>
      <p:pic>
        <p:nvPicPr>
          <p:cNvPr id="20" name="Shape 78" descr="Open Chromebook laptop computer"/>
          <p:cNvPicPr preferRelativeResize="0"/>
          <p:nvPr/>
        </p:nvPicPr>
        <p:blipFill>
          <a:blip r:embed="rId3">
            <a:alphaModFix/>
          </a:blip>
          <a:stretch>
            <a:fillRect/>
          </a:stretch>
        </p:blipFill>
        <p:spPr>
          <a:xfrm>
            <a:off x="707637" y="1068358"/>
            <a:ext cx="7728725" cy="3975751"/>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t="10628" b="31546"/>
          <a:stretch/>
        </p:blipFill>
        <p:spPr>
          <a:xfrm>
            <a:off x="1517926" y="1200150"/>
            <a:ext cx="6007608" cy="3255602"/>
          </a:xfrm>
          <a:prstGeom prst="rect">
            <a:avLst/>
          </a:prstGeom>
        </p:spPr>
      </p:pic>
    </p:spTree>
    <p:extLst>
      <p:ext uri="{BB962C8B-B14F-4D97-AF65-F5344CB8AC3E}">
        <p14:creationId xmlns:p14="http://schemas.microsoft.com/office/powerpoint/2010/main" val="17576276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Data Sources</a:t>
            </a:r>
            <a:endParaRPr lang="en" dirty="0">
              <a:latin typeface="+mj-lt"/>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5666" r="5568" b="80022"/>
          <a:stretch/>
        </p:blipFill>
        <p:spPr>
          <a:xfrm>
            <a:off x="4788976" y="1277640"/>
            <a:ext cx="3935924" cy="3066782"/>
          </a:xfrm>
          <a:prstGeom prst="rect">
            <a:avLst/>
          </a:prstGeom>
          <a:ln w="38100" cap="rnd">
            <a:solidFill>
              <a:schemeClr val="accent1"/>
            </a:solidFill>
          </a:ln>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b="56960"/>
          <a:stretch/>
        </p:blipFill>
        <p:spPr>
          <a:xfrm>
            <a:off x="419100" y="1200150"/>
            <a:ext cx="3935924" cy="3197196"/>
          </a:xfrm>
          <a:prstGeom prst="rect">
            <a:avLst/>
          </a:prstGeom>
          <a:ln w="38100" cap="rnd">
            <a:solidFill>
              <a:schemeClr val="accent1"/>
            </a:solidFill>
          </a:ln>
        </p:spPr>
      </p:pic>
      <p:sp>
        <p:nvSpPr>
          <p:cNvPr id="5" name="Shape 70"/>
          <p:cNvSpPr txBox="1">
            <a:spLocks/>
          </p:cNvSpPr>
          <p:nvPr/>
        </p:nvSpPr>
        <p:spPr>
          <a:xfrm>
            <a:off x="438700" y="4140724"/>
            <a:ext cx="4768300" cy="100277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Font typeface="Oswald"/>
              <a:buNone/>
              <a:defRPr sz="3000" b="0" i="0" u="none" strike="noStrike" cap="none">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pPr algn="ctr"/>
            <a:r>
              <a:rPr lang="en-US" sz="2400" dirty="0" smtClean="0">
                <a:latin typeface="+mj-lt"/>
              </a:rPr>
              <a:t>Digital Repository Service</a:t>
            </a:r>
          </a:p>
          <a:p>
            <a:pPr algn="ctr"/>
            <a:r>
              <a:rPr lang="en-US" sz="2400" dirty="0" smtClean="0">
                <a:latin typeface="+mj-lt"/>
              </a:rPr>
              <a:t>(DRS)</a:t>
            </a:r>
            <a:endParaRPr lang="en" sz="2400" dirty="0">
              <a:latin typeface="+mj-lt"/>
            </a:endParaRPr>
          </a:p>
        </p:txBody>
      </p:sp>
      <p:sp>
        <p:nvSpPr>
          <p:cNvPr id="6" name="Shape 70"/>
          <p:cNvSpPr txBox="1">
            <a:spLocks/>
          </p:cNvSpPr>
          <p:nvPr/>
        </p:nvSpPr>
        <p:spPr>
          <a:xfrm>
            <a:off x="4324900" y="4140724"/>
            <a:ext cx="4768300" cy="100277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Font typeface="Oswald"/>
              <a:buNone/>
              <a:defRPr sz="3000" b="0" i="0" u="none" strike="noStrike" cap="none">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pPr algn="ctr"/>
            <a:r>
              <a:rPr lang="en-US" sz="2400" dirty="0" smtClean="0">
                <a:latin typeface="+mj-lt"/>
              </a:rPr>
              <a:t>Digital Public Library of America</a:t>
            </a:r>
          </a:p>
          <a:p>
            <a:pPr algn="ctr"/>
            <a:r>
              <a:rPr lang="en-US" sz="2400" smtClean="0">
                <a:latin typeface="+mj-lt"/>
              </a:rPr>
              <a:t>(DPLA)</a:t>
            </a:r>
            <a:endParaRPr lang="en" sz="2400" dirty="0">
              <a:latin typeface="+mj-lt"/>
            </a:endParaRPr>
          </a:p>
        </p:txBody>
      </p:sp>
    </p:spTree>
    <p:extLst>
      <p:ext uri="{BB962C8B-B14F-4D97-AF65-F5344CB8AC3E}">
        <p14:creationId xmlns:p14="http://schemas.microsoft.com/office/powerpoint/2010/main" val="1446846476"/>
      </p:ext>
    </p:extLst>
  </p:cSld>
  <p:clrMapOvr>
    <a:masterClrMapping/>
  </p:clrMapOvr>
  <p:timing>
    <p:tnLst>
      <p:par>
        <p:cTn id="1" dur="indefinite" restart="never" nodeType="tmRoot"/>
      </p:par>
    </p:tnLst>
  </p:timing>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324</TotalTime>
  <Words>313</Words>
  <Application>Microsoft Macintosh PowerPoint</Application>
  <PresentationFormat>On-screen Show (16:9)</PresentationFormat>
  <Paragraphs>66</Paragraphs>
  <Slides>18</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Average</vt:lpstr>
      <vt:lpstr>Corbel</vt:lpstr>
      <vt:lpstr>Oswald</vt:lpstr>
      <vt:lpstr>Arial</vt:lpstr>
      <vt:lpstr>slate</vt:lpstr>
      <vt:lpstr>Using WordPress to Contextualize and Publish Digital Repository Content</vt:lpstr>
      <vt:lpstr>Who We Are</vt:lpstr>
      <vt:lpstr>Problem Space</vt:lpstr>
      <vt:lpstr>Our Solution</vt:lpstr>
      <vt:lpstr>Collaborative Development Principles</vt:lpstr>
      <vt:lpstr>Design</vt:lpstr>
      <vt:lpstr>Framework</vt:lpstr>
      <vt:lpstr>Framework</vt:lpstr>
      <vt:lpstr>Data Sources</vt:lpstr>
      <vt:lpstr>Exhibit Tools</vt:lpstr>
      <vt:lpstr>Exhibit Tools</vt:lpstr>
      <vt:lpstr>Workflow</vt:lpstr>
      <vt:lpstr>CERES Projects</vt:lpstr>
      <vt:lpstr>CERES Projects</vt:lpstr>
      <vt:lpstr>CERES Projects</vt:lpstr>
      <vt:lpstr>Outcomes</vt:lpstr>
      <vt:lpstr>Next Steps</vt:lpstr>
      <vt:lpstr>Questions?</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WordPress to Contextualize and Publish Digital Repository Content</dc:title>
  <cp:lastModifiedBy>Sweeney, Sarah</cp:lastModifiedBy>
  <cp:revision>35</cp:revision>
  <dcterms:modified xsi:type="dcterms:W3CDTF">2017-06-02T15:42:38Z</dcterms:modified>
</cp:coreProperties>
</file>